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x="13004800" cy="7315200"/>
  <p:notesSz cx="6858000" cy="9144000"/>
  <p:embeddedFontLst>
    <p:embeddedFont>
      <p:font typeface="Black Mango" charset="1" panose="02020A03060303060403"/>
      <p:regular r:id="rId13"/>
    </p:embeddedFont>
    <p:embeddedFont>
      <p:font typeface="Abhaya Libre Bold" charset="1" panose="02000803000000000000"/>
      <p:regular r:id="rId14"/>
    </p:embeddedFont>
    <p:embeddedFont>
      <p:font typeface="Abhaya Libre" charset="1" panose="02000503000000000000"/>
      <p:regular r:id="rId15"/>
    </p:embeddedFont>
    <p:embeddedFont>
      <p:font typeface="Open Sans" charset="1" panose="020B0606030504020204"/>
      <p:regular r:id="rId16"/>
    </p:embeddedFont>
    <p:embeddedFont>
      <p:font typeface="Open Sauce" charset="1" panose="00000500000000000000"/>
      <p:regular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16" Target="fonts/font16.fntdata" Type="http://schemas.openxmlformats.org/officeDocument/2006/relationships/font"/><Relationship Id="rId17" Target="fonts/font17.fntdata" Type="http://schemas.openxmlformats.org/officeDocument/2006/relationships/font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jpeg" Type="http://schemas.openxmlformats.org/officeDocument/2006/relationships/image"/><Relationship Id="rId4" Target="../media/image3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jpe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jpeg" Type="http://schemas.openxmlformats.org/officeDocument/2006/relationships/image"/><Relationship Id="rId3" Target="../media/image6.jpe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.jpeg" Type="http://schemas.openxmlformats.org/officeDocument/2006/relationships/image"/><Relationship Id="rId3" Target="../media/image8.jpeg" Type="http://schemas.openxmlformats.org/officeDocument/2006/relationships/image"/><Relationship Id="rId4" Target="../media/image9.jpeg" Type="http://schemas.openxmlformats.org/officeDocument/2006/relationships/image"/><Relationship Id="rId5" Target="../media/image10.jpe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jpe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1.jpe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DECE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226728" y="3919038"/>
            <a:ext cx="5733648" cy="3308848"/>
          </a:xfrm>
          <a:custGeom>
            <a:avLst/>
            <a:gdLst/>
            <a:ahLst/>
            <a:cxnLst/>
            <a:rect r="r" b="b" t="t" l="l"/>
            <a:pathLst>
              <a:path h="3308848" w="5733648">
                <a:moveTo>
                  <a:pt x="0" y="0"/>
                </a:moveTo>
                <a:lnTo>
                  <a:pt x="5733648" y="0"/>
                </a:lnTo>
                <a:lnTo>
                  <a:pt x="5733648" y="3308848"/>
                </a:lnTo>
                <a:lnTo>
                  <a:pt x="0" y="330884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14902" r="0" b="-14902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226728" y="226728"/>
            <a:ext cx="5733648" cy="3299868"/>
          </a:xfrm>
          <a:custGeom>
            <a:avLst/>
            <a:gdLst/>
            <a:ahLst/>
            <a:cxnLst/>
            <a:rect r="r" b="b" t="t" l="l"/>
            <a:pathLst>
              <a:path h="3299868" w="5733648">
                <a:moveTo>
                  <a:pt x="0" y="0"/>
                </a:moveTo>
                <a:lnTo>
                  <a:pt x="5733648" y="0"/>
                </a:lnTo>
                <a:lnTo>
                  <a:pt x="5733648" y="3299869"/>
                </a:lnTo>
                <a:lnTo>
                  <a:pt x="0" y="329986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-15078" r="0" b="-15078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7841117" y="5356501"/>
            <a:ext cx="4768009" cy="1575061"/>
          </a:xfrm>
          <a:custGeom>
            <a:avLst/>
            <a:gdLst/>
            <a:ahLst/>
            <a:cxnLst/>
            <a:rect r="r" b="b" t="t" l="l"/>
            <a:pathLst>
              <a:path h="1575061" w="4768009">
                <a:moveTo>
                  <a:pt x="0" y="0"/>
                </a:moveTo>
                <a:lnTo>
                  <a:pt x="4768009" y="0"/>
                </a:lnTo>
                <a:lnTo>
                  <a:pt x="4768009" y="1575061"/>
                </a:lnTo>
                <a:lnTo>
                  <a:pt x="0" y="157506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7165974" y="897645"/>
            <a:ext cx="5376747" cy="260365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873"/>
              </a:lnSpc>
            </a:pPr>
            <a:r>
              <a:rPr lang="en-US" sz="5875">
                <a:solidFill>
                  <a:srgbClr val="000000"/>
                </a:solidFill>
                <a:latin typeface="Black Mango"/>
                <a:ea typeface="Black Mango"/>
                <a:cs typeface="Black Mango"/>
                <a:sym typeface="Black Mango"/>
              </a:rPr>
              <a:t>SETRA S 417 GT HD</a:t>
            </a:r>
          </a:p>
          <a:p>
            <a:pPr algn="l">
              <a:lnSpc>
                <a:spcPts val="6873"/>
              </a:lnSpc>
            </a:pP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DECE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226728" y="226728"/>
            <a:ext cx="5733648" cy="6846771"/>
          </a:xfrm>
          <a:custGeom>
            <a:avLst/>
            <a:gdLst/>
            <a:ahLst/>
            <a:cxnLst/>
            <a:rect r="r" b="b" t="t" l="l"/>
            <a:pathLst>
              <a:path h="6846771" w="5733648">
                <a:moveTo>
                  <a:pt x="0" y="0"/>
                </a:moveTo>
                <a:lnTo>
                  <a:pt x="5733648" y="0"/>
                </a:lnTo>
                <a:lnTo>
                  <a:pt x="5733648" y="6846771"/>
                </a:lnTo>
                <a:lnTo>
                  <a:pt x="0" y="684677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5895" r="0" b="-5895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6735020" y="1142119"/>
            <a:ext cx="5544610" cy="6860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949"/>
              </a:lnSpc>
            </a:pPr>
            <a:r>
              <a:rPr lang="en-US" sz="5688">
                <a:solidFill>
                  <a:srgbClr val="000000"/>
                </a:solidFill>
                <a:latin typeface="Black Mango"/>
                <a:ea typeface="Black Mango"/>
                <a:cs typeface="Black Mango"/>
                <a:sym typeface="Black Mango"/>
              </a:rPr>
              <a:t>SPECYFIKACJA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6400067" y="2724233"/>
            <a:ext cx="6142653" cy="292046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54"/>
              </a:lnSpc>
            </a:pPr>
            <a:r>
              <a:rPr lang="en-US" sz="2396" b="true">
                <a:solidFill>
                  <a:srgbClr val="000000"/>
                </a:solidFill>
                <a:latin typeface="Abhaya Libre Bold"/>
                <a:ea typeface="Abhaya Libre Bold"/>
                <a:cs typeface="Abhaya Libre Bold"/>
                <a:sym typeface="Abhaya Libre Bold"/>
              </a:rPr>
              <a:t>Ilość miejsc:</a:t>
            </a:r>
            <a:r>
              <a:rPr lang="en-US" sz="2396">
                <a:solidFill>
                  <a:srgbClr val="000000"/>
                </a:solidFill>
                <a:latin typeface="Abhaya Libre"/>
                <a:ea typeface="Abhaya Libre"/>
                <a:cs typeface="Abhaya Libre"/>
                <a:sym typeface="Abhaya Libre"/>
              </a:rPr>
              <a:t> 57 + 1 +1</a:t>
            </a:r>
          </a:p>
          <a:p>
            <a:pPr algn="ctr">
              <a:lnSpc>
                <a:spcPts val="3354"/>
              </a:lnSpc>
            </a:pPr>
            <a:r>
              <a:rPr lang="en-US" sz="2396" b="true">
                <a:solidFill>
                  <a:srgbClr val="000000"/>
                </a:solidFill>
                <a:latin typeface="Abhaya Libre Bold"/>
                <a:ea typeface="Abhaya Libre Bold"/>
                <a:cs typeface="Abhaya Libre Bold"/>
                <a:sym typeface="Abhaya Libre Bold"/>
              </a:rPr>
              <a:t>Wyposażenie:</a:t>
            </a:r>
            <a:r>
              <a:rPr lang="en-US" sz="2396">
                <a:solidFill>
                  <a:srgbClr val="000000"/>
                </a:solidFill>
                <a:latin typeface="Abhaya Libre"/>
                <a:ea typeface="Abhaya Libre"/>
                <a:cs typeface="Abhaya Libre"/>
                <a:sym typeface="Abhaya Libre"/>
              </a:rPr>
              <a:t> rozkładane i rozsuwane fotele, klimatyzacja z indywidualnymi nawiewami dla każdego pasażera, indywidualne oświetlenie, ogrzewanie postojowe, mikrofon, telewizor + dvd, WC, Cafe Bar, duże bagażniki</a:t>
            </a:r>
          </a:p>
          <a:p>
            <a:pPr algn="ctr" marL="0" indent="0" lvl="0">
              <a:lnSpc>
                <a:spcPts val="3354"/>
              </a:lnSpc>
            </a:pP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DECE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7652540" y="6160460"/>
            <a:ext cx="4890181" cy="5772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2399"/>
              </a:lnSpc>
              <a:spcBef>
                <a:spcPct val="0"/>
              </a:spcBef>
            </a:pPr>
            <a:r>
              <a:rPr lang="en-US" sz="1599">
                <a:solidFill>
                  <a:srgbClr val="000000"/>
                </a:solidFill>
                <a:latin typeface="Abhaya Libre"/>
                <a:ea typeface="Abhaya Libre"/>
                <a:cs typeface="Abhaya Libre"/>
                <a:sym typeface="Abhaya Libre"/>
              </a:rPr>
              <a:t>Idealne na dalekie podróże fotele Voyage Supreme seria 4 wyposażone w pasy bezpieczeństwa</a:t>
            </a:r>
          </a:p>
        </p:txBody>
      </p:sp>
      <p:sp>
        <p:nvSpPr>
          <p:cNvPr name="Freeform 3" id="3"/>
          <p:cNvSpPr/>
          <p:nvPr/>
        </p:nvSpPr>
        <p:spPr>
          <a:xfrm flipH="false" flipV="false" rot="0">
            <a:off x="7499684" y="287020"/>
            <a:ext cx="5043036" cy="5824058"/>
          </a:xfrm>
          <a:custGeom>
            <a:avLst/>
            <a:gdLst/>
            <a:ahLst/>
            <a:cxnLst/>
            <a:rect r="r" b="b" t="t" l="l"/>
            <a:pathLst>
              <a:path h="5824058" w="5043036">
                <a:moveTo>
                  <a:pt x="0" y="0"/>
                </a:moveTo>
                <a:lnTo>
                  <a:pt x="5043037" y="0"/>
                </a:lnTo>
                <a:lnTo>
                  <a:pt x="5043037" y="5824058"/>
                </a:lnTo>
                <a:lnTo>
                  <a:pt x="0" y="582405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7796" r="0" b="-7796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1167140" y="121953"/>
            <a:ext cx="4366117" cy="106305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8699"/>
              </a:lnSpc>
              <a:spcBef>
                <a:spcPct val="0"/>
              </a:spcBef>
            </a:pPr>
            <a:r>
              <a:rPr lang="en-US" sz="6350">
                <a:solidFill>
                  <a:srgbClr val="000000"/>
                </a:solidFill>
                <a:latin typeface="Black Mango"/>
                <a:ea typeface="Black Mango"/>
                <a:cs typeface="Black Mango"/>
                <a:sym typeface="Black Mango"/>
              </a:rPr>
              <a:t>WNĘTRZE</a:t>
            </a:r>
          </a:p>
        </p:txBody>
      </p:sp>
      <p:sp>
        <p:nvSpPr>
          <p:cNvPr name="Freeform 5" id="5"/>
          <p:cNvSpPr/>
          <p:nvPr/>
        </p:nvSpPr>
        <p:spPr>
          <a:xfrm flipH="false" flipV="false" rot="0">
            <a:off x="483402" y="2986319"/>
            <a:ext cx="6811807" cy="3371678"/>
          </a:xfrm>
          <a:custGeom>
            <a:avLst/>
            <a:gdLst/>
            <a:ahLst/>
            <a:cxnLst/>
            <a:rect r="r" b="b" t="t" l="l"/>
            <a:pathLst>
              <a:path h="3371678" w="6811807">
                <a:moveTo>
                  <a:pt x="0" y="0"/>
                </a:moveTo>
                <a:lnTo>
                  <a:pt x="6811807" y="0"/>
                </a:lnTo>
                <a:lnTo>
                  <a:pt x="6811807" y="3371678"/>
                </a:lnTo>
                <a:lnTo>
                  <a:pt x="0" y="337167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-25669" r="0" b="-25669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951808" y="1237972"/>
            <a:ext cx="4665762" cy="11677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399"/>
              </a:lnSpc>
              <a:spcBef>
                <a:spcPct val="0"/>
              </a:spcBef>
            </a:pPr>
            <a:r>
              <a:rPr lang="en-US" sz="1599">
                <a:solidFill>
                  <a:srgbClr val="000000"/>
                </a:solidFill>
                <a:latin typeface="Abhaya Libre"/>
                <a:ea typeface="Abhaya Libre"/>
                <a:cs typeface="Abhaya Libre"/>
                <a:sym typeface="Abhaya Libre"/>
              </a:rPr>
              <a:t>Dla zapewnienia maksymalnej elastyczności, </a:t>
            </a:r>
          </a:p>
          <a:p>
            <a:pPr algn="ctr">
              <a:lnSpc>
                <a:spcPts val="2399"/>
              </a:lnSpc>
              <a:spcBef>
                <a:spcPct val="0"/>
              </a:spcBef>
            </a:pPr>
            <a:r>
              <a:rPr lang="en-US" sz="1599">
                <a:solidFill>
                  <a:srgbClr val="000000"/>
                </a:solidFill>
                <a:latin typeface="Abhaya Libre"/>
                <a:ea typeface="Abhaya Libre"/>
                <a:cs typeface="Abhaya Libre"/>
                <a:sym typeface="Abhaya Libre"/>
              </a:rPr>
              <a:t>nasze siedzenia są zarówno rozkładane,</a:t>
            </a:r>
          </a:p>
          <a:p>
            <a:pPr algn="ctr">
              <a:lnSpc>
                <a:spcPts val="2399"/>
              </a:lnSpc>
              <a:spcBef>
                <a:spcPct val="0"/>
              </a:spcBef>
            </a:pPr>
            <a:r>
              <a:rPr lang="en-US" sz="1599">
                <a:solidFill>
                  <a:srgbClr val="000000"/>
                </a:solidFill>
                <a:latin typeface="Abhaya Libre"/>
                <a:ea typeface="Abhaya Libre"/>
                <a:cs typeface="Abhaya Libre"/>
                <a:sym typeface="Abhaya Libre"/>
              </a:rPr>
              <a:t> jak i rozsuwane, umożliwiając dostosowanie przestrzeni </a:t>
            </a:r>
          </a:p>
          <a:p>
            <a:pPr algn="ctr">
              <a:lnSpc>
                <a:spcPts val="2399"/>
              </a:lnSpc>
              <a:spcBef>
                <a:spcPct val="0"/>
              </a:spcBef>
            </a:pPr>
            <a:r>
              <a:rPr lang="en-US" sz="1599">
                <a:solidFill>
                  <a:srgbClr val="000000"/>
                </a:solidFill>
                <a:latin typeface="Abhaya Libre"/>
                <a:ea typeface="Abhaya Libre"/>
                <a:cs typeface="Abhaya Libre"/>
                <a:sym typeface="Abhaya Libre"/>
              </a:rPr>
              <a:t>w zależności od potrzeb.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DECE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917559" y="304656"/>
            <a:ext cx="4004118" cy="2836839"/>
          </a:xfrm>
          <a:custGeom>
            <a:avLst/>
            <a:gdLst/>
            <a:ahLst/>
            <a:cxnLst/>
            <a:rect r="r" b="b" t="t" l="l"/>
            <a:pathLst>
              <a:path h="2836839" w="4004118">
                <a:moveTo>
                  <a:pt x="0" y="0"/>
                </a:moveTo>
                <a:lnTo>
                  <a:pt x="4004118" y="0"/>
                </a:lnTo>
                <a:lnTo>
                  <a:pt x="4004118" y="2836838"/>
                </a:lnTo>
                <a:lnTo>
                  <a:pt x="0" y="283683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44212" r="0" b="-44212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560584" y="3657600"/>
            <a:ext cx="7505429" cy="2838531"/>
          </a:xfrm>
          <a:custGeom>
            <a:avLst/>
            <a:gdLst/>
            <a:ahLst/>
            <a:cxnLst/>
            <a:rect r="r" b="b" t="t" l="l"/>
            <a:pathLst>
              <a:path h="2838531" w="7505429">
                <a:moveTo>
                  <a:pt x="0" y="0"/>
                </a:moveTo>
                <a:lnTo>
                  <a:pt x="7505429" y="0"/>
                </a:lnTo>
                <a:lnTo>
                  <a:pt x="7505429" y="2838531"/>
                </a:lnTo>
                <a:lnTo>
                  <a:pt x="0" y="283853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-49034" r="0" b="-49034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9025289" y="1337242"/>
            <a:ext cx="3333627" cy="4184741"/>
          </a:xfrm>
          <a:custGeom>
            <a:avLst/>
            <a:gdLst/>
            <a:ahLst/>
            <a:cxnLst/>
            <a:rect r="r" b="b" t="t" l="l"/>
            <a:pathLst>
              <a:path h="4184741" w="3333627">
                <a:moveTo>
                  <a:pt x="0" y="0"/>
                </a:moveTo>
                <a:lnTo>
                  <a:pt x="3333626" y="0"/>
                </a:lnTo>
                <a:lnTo>
                  <a:pt x="3333626" y="4184740"/>
                </a:lnTo>
                <a:lnTo>
                  <a:pt x="0" y="418474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-3172" r="0" b="-3172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7292872" y="2014965"/>
            <a:ext cx="1546283" cy="1414648"/>
          </a:xfrm>
          <a:custGeom>
            <a:avLst/>
            <a:gdLst/>
            <a:ahLst/>
            <a:cxnLst/>
            <a:rect r="r" b="b" t="t" l="l"/>
            <a:pathLst>
              <a:path h="1414648" w="1546283">
                <a:moveTo>
                  <a:pt x="0" y="0"/>
                </a:moveTo>
                <a:lnTo>
                  <a:pt x="1546283" y="0"/>
                </a:lnTo>
                <a:lnTo>
                  <a:pt x="1546283" y="1414647"/>
                </a:lnTo>
                <a:lnTo>
                  <a:pt x="0" y="141464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74298" t="-24602" r="-66687" b="-23565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5164361" y="178781"/>
            <a:ext cx="2682428" cy="296271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420"/>
              </a:lnSpc>
            </a:pPr>
            <a:r>
              <a:rPr lang="en-US" sz="1710">
                <a:solidFill>
                  <a:srgbClr val="000000"/>
                </a:solidFill>
                <a:latin typeface="Abhaya Libre"/>
                <a:ea typeface="Abhaya Libre"/>
                <a:cs typeface="Abhaya Libre"/>
                <a:sym typeface="Abhaya Libre"/>
              </a:rPr>
              <a:t> System klimatyzacji, z zainstalowanym aktywnym filtrem cząstek stałych -</a:t>
            </a:r>
          </a:p>
          <a:p>
            <a:pPr algn="l">
              <a:lnSpc>
                <a:spcPts val="3420"/>
              </a:lnSpc>
            </a:pPr>
            <a:r>
              <a:rPr lang="en-US" sz="1710">
                <a:solidFill>
                  <a:srgbClr val="000000"/>
                </a:solidFill>
                <a:latin typeface="Abhaya Libre"/>
                <a:ea typeface="Abhaya Libre"/>
                <a:cs typeface="Abhaya Libre"/>
                <a:sym typeface="Abhaya Libre"/>
              </a:rPr>
              <a:t> zapewnia przyjemną temperaturę </a:t>
            </a:r>
          </a:p>
          <a:p>
            <a:pPr algn="l" marL="0" indent="0" lvl="0">
              <a:lnSpc>
                <a:spcPts val="3420"/>
              </a:lnSpc>
              <a:spcBef>
                <a:spcPct val="0"/>
              </a:spcBef>
            </a:pPr>
            <a:r>
              <a:rPr lang="en-US" sz="1710">
                <a:solidFill>
                  <a:srgbClr val="000000"/>
                </a:solidFill>
                <a:latin typeface="Abhaya Libre"/>
                <a:ea typeface="Abhaya Libre"/>
                <a:cs typeface="Abhaya Libre"/>
                <a:sym typeface="Abhaya Libre"/>
              </a:rPr>
              <a:t>w każdych warunkach atmosferycznych. 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483402" y="6782110"/>
            <a:ext cx="11603225" cy="29138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2399"/>
              </a:lnSpc>
              <a:spcBef>
                <a:spcPct val="0"/>
              </a:spcBef>
            </a:pPr>
            <a:r>
              <a:rPr lang="en-US" sz="1599">
                <a:solidFill>
                  <a:srgbClr val="000000"/>
                </a:solidFill>
                <a:latin typeface="Abhaya Libre"/>
                <a:ea typeface="Abhaya Libre"/>
                <a:cs typeface="Abhaya Libre"/>
                <a:sym typeface="Abhaya Libre"/>
              </a:rPr>
              <a:t>By umilić czas podróży, zapewniamy system rozrywki DVD.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8515802" y="5668320"/>
            <a:ext cx="4171122" cy="11614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199"/>
              </a:lnSpc>
            </a:pPr>
            <a:r>
              <a:rPr lang="en-US" sz="1599">
                <a:solidFill>
                  <a:srgbClr val="000000"/>
                </a:solidFill>
                <a:latin typeface="Abhaya Libre"/>
                <a:ea typeface="Abhaya Libre"/>
                <a:cs typeface="Abhaya Libre"/>
                <a:sym typeface="Abhaya Libre"/>
              </a:rPr>
              <a:t> Wygoda podróżowania to także dostęp do toalety </a:t>
            </a:r>
          </a:p>
          <a:p>
            <a:pPr algn="l">
              <a:lnSpc>
                <a:spcPts val="3199"/>
              </a:lnSpc>
            </a:pPr>
            <a:r>
              <a:rPr lang="en-US" sz="1599">
                <a:solidFill>
                  <a:srgbClr val="000000"/>
                </a:solidFill>
                <a:latin typeface="Abhaya Libre"/>
                <a:ea typeface="Abhaya Libre"/>
                <a:cs typeface="Abhaya Libre"/>
                <a:sym typeface="Abhaya Libre"/>
              </a:rPr>
              <a:t>na pokładzie, co sprawia, że podróż staje się</a:t>
            </a:r>
          </a:p>
          <a:p>
            <a:pPr algn="l" marL="0" indent="0" lvl="0">
              <a:lnSpc>
                <a:spcPts val="3199"/>
              </a:lnSpc>
              <a:spcBef>
                <a:spcPct val="0"/>
              </a:spcBef>
            </a:pPr>
            <a:r>
              <a:rPr lang="en-US" sz="1599">
                <a:solidFill>
                  <a:srgbClr val="000000"/>
                </a:solidFill>
                <a:latin typeface="Abhaya Libre"/>
                <a:ea typeface="Abhaya Libre"/>
                <a:cs typeface="Abhaya Libre"/>
                <a:sym typeface="Abhaya Libre"/>
              </a:rPr>
              <a:t> jeszcze bardziej komfortowa.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8418305" y="121953"/>
            <a:ext cx="4366117" cy="106305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8699"/>
              </a:lnSpc>
              <a:spcBef>
                <a:spcPct val="0"/>
              </a:spcBef>
            </a:pPr>
            <a:r>
              <a:rPr lang="en-US" sz="6350">
                <a:solidFill>
                  <a:srgbClr val="000000"/>
                </a:solidFill>
                <a:latin typeface="Black Mango"/>
                <a:ea typeface="Black Mango"/>
                <a:cs typeface="Black Mango"/>
                <a:sym typeface="Black Mango"/>
              </a:rPr>
              <a:t>KOMFORT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DECE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7131435" y="128464"/>
            <a:ext cx="5825895" cy="6946566"/>
          </a:xfrm>
          <a:custGeom>
            <a:avLst/>
            <a:gdLst/>
            <a:ahLst/>
            <a:cxnLst/>
            <a:rect r="r" b="b" t="t" l="l"/>
            <a:pathLst>
              <a:path h="6946566" w="5825895">
                <a:moveTo>
                  <a:pt x="0" y="0"/>
                </a:moveTo>
                <a:lnTo>
                  <a:pt x="5825895" y="0"/>
                </a:lnTo>
                <a:lnTo>
                  <a:pt x="5825895" y="6946566"/>
                </a:lnTo>
                <a:lnTo>
                  <a:pt x="0" y="694656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1739" r="0" b="-10219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952887" y="2563207"/>
            <a:ext cx="5250931" cy="38874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079"/>
              </a:lnSpc>
            </a:pPr>
            <a:r>
              <a:rPr lang="en-US" sz="21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Liczba miejsc: 57 + 1 +1</a:t>
            </a:r>
          </a:p>
          <a:p>
            <a:pPr algn="ctr">
              <a:lnSpc>
                <a:spcPts val="3079"/>
              </a:lnSpc>
            </a:pPr>
            <a:r>
              <a:rPr lang="en-US" sz="21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Emisja spalin: EURO 5</a:t>
            </a:r>
          </a:p>
          <a:p>
            <a:pPr algn="ctr">
              <a:lnSpc>
                <a:spcPts val="3079"/>
              </a:lnSpc>
            </a:pPr>
            <a:r>
              <a:rPr lang="en-US" sz="21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Długość [mm] 13650</a:t>
            </a:r>
          </a:p>
          <a:p>
            <a:pPr algn="ctr">
              <a:lnSpc>
                <a:spcPts val="3079"/>
              </a:lnSpc>
            </a:pPr>
            <a:r>
              <a:rPr lang="en-US" sz="21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Szerokość [mm] 2 500</a:t>
            </a:r>
          </a:p>
          <a:p>
            <a:pPr algn="ctr">
              <a:lnSpc>
                <a:spcPts val="3079"/>
              </a:lnSpc>
            </a:pPr>
            <a:r>
              <a:rPr lang="en-US" sz="21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Wysokość [mm] 3620</a:t>
            </a:r>
          </a:p>
          <a:p>
            <a:pPr algn="ctr">
              <a:lnSpc>
                <a:spcPts val="3079"/>
              </a:lnSpc>
            </a:pPr>
            <a:r>
              <a:rPr lang="en-US" sz="21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Pojemność bagażnika [m³] 10</a:t>
            </a:r>
          </a:p>
          <a:p>
            <a:pPr algn="ctr">
              <a:lnSpc>
                <a:spcPts val="3079"/>
              </a:lnSpc>
            </a:pPr>
            <a:r>
              <a:rPr lang="en-US" sz="21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Liczba drzwi 2</a:t>
            </a:r>
          </a:p>
          <a:p>
            <a:pPr algn="ctr">
              <a:lnSpc>
                <a:spcPts val="3079"/>
              </a:lnSpc>
            </a:pPr>
            <a:r>
              <a:rPr lang="en-US" sz="21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Silnik Mercedes-Benz OM 442 LA</a:t>
            </a:r>
          </a:p>
          <a:p>
            <a:pPr algn="ctr">
              <a:lnSpc>
                <a:spcPts val="3079"/>
              </a:lnSpc>
            </a:pPr>
          </a:p>
          <a:p>
            <a:pPr algn="ctr">
              <a:lnSpc>
                <a:spcPts val="3079"/>
              </a:lnSpc>
            </a:pPr>
          </a:p>
        </p:txBody>
      </p:sp>
      <p:sp>
        <p:nvSpPr>
          <p:cNvPr name="TextBox 4" id="4"/>
          <p:cNvSpPr txBox="true"/>
          <p:nvPr/>
        </p:nvSpPr>
        <p:spPr>
          <a:xfrm rot="0">
            <a:off x="483402" y="121953"/>
            <a:ext cx="6648033" cy="215842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8699"/>
              </a:lnSpc>
              <a:spcBef>
                <a:spcPct val="0"/>
              </a:spcBef>
            </a:pPr>
            <a:r>
              <a:rPr lang="en-US" sz="6350">
                <a:solidFill>
                  <a:srgbClr val="000000"/>
                </a:solidFill>
                <a:latin typeface="Black Mango"/>
                <a:ea typeface="Black Mango"/>
                <a:cs typeface="Black Mango"/>
                <a:sym typeface="Black Mango"/>
              </a:rPr>
              <a:t>DANE TECHNICZNE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DECE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5864575" y="649404"/>
            <a:ext cx="6678145" cy="66332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4872"/>
              </a:lnSpc>
              <a:spcBef>
                <a:spcPct val="0"/>
              </a:spcBef>
            </a:pPr>
            <a:r>
              <a:rPr lang="en-US" sz="5600">
                <a:solidFill>
                  <a:srgbClr val="000000"/>
                </a:solidFill>
                <a:latin typeface="Black Mango"/>
                <a:ea typeface="Black Mango"/>
                <a:cs typeface="Black Mango"/>
                <a:sym typeface="Black Mango"/>
              </a:rPr>
              <a:t>BEZPIECZEŃSTWO</a:t>
            </a:r>
          </a:p>
        </p:txBody>
      </p:sp>
      <p:sp>
        <p:nvSpPr>
          <p:cNvPr name="Freeform 3" id="3"/>
          <p:cNvSpPr/>
          <p:nvPr/>
        </p:nvSpPr>
        <p:spPr>
          <a:xfrm flipH="false" flipV="false" rot="0">
            <a:off x="483402" y="370165"/>
            <a:ext cx="4726447" cy="6333644"/>
          </a:xfrm>
          <a:custGeom>
            <a:avLst/>
            <a:gdLst/>
            <a:ahLst/>
            <a:cxnLst/>
            <a:rect r="r" b="b" t="t" l="l"/>
            <a:pathLst>
              <a:path h="6333644" w="4726447">
                <a:moveTo>
                  <a:pt x="0" y="0"/>
                </a:moveTo>
                <a:lnTo>
                  <a:pt x="4726447" y="0"/>
                </a:lnTo>
                <a:lnTo>
                  <a:pt x="4726447" y="6333645"/>
                </a:lnTo>
                <a:lnTo>
                  <a:pt x="0" y="633364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8631" t="-18962" r="-29066" b="-28173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5777229" y="2016259"/>
            <a:ext cx="6678145" cy="24479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400"/>
              </a:lnSpc>
            </a:pPr>
          </a:p>
          <a:p>
            <a:pPr algn="l" marL="431801" indent="-215900" lvl="1">
              <a:lnSpc>
                <a:spcPts val="2400"/>
              </a:lnSpc>
              <a:buFont typeface="Arial"/>
              <a:buChar char="•"/>
            </a:pPr>
            <a:r>
              <a:rPr lang="en-US" sz="2000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ESP® (Elektroniczny program stabilizacji) </a:t>
            </a:r>
          </a:p>
          <a:p>
            <a:pPr algn="l" marL="431801" indent="-215900" lvl="1">
              <a:lnSpc>
                <a:spcPts val="2400"/>
              </a:lnSpc>
              <a:buFont typeface="Arial"/>
              <a:buChar char="•"/>
            </a:pPr>
            <a:r>
              <a:rPr lang="en-US" sz="2000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System detekcji/gaszenia pożaru komora silnika</a:t>
            </a:r>
          </a:p>
          <a:p>
            <a:pPr algn="l" marL="431801" indent="-215900" lvl="1">
              <a:lnSpc>
                <a:spcPts val="2400"/>
              </a:lnSpc>
              <a:buFont typeface="Arial"/>
              <a:buChar char="•"/>
            </a:pPr>
            <a:r>
              <a:rPr lang="en-US" sz="2000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Tempo 100</a:t>
            </a:r>
          </a:p>
          <a:p>
            <a:pPr algn="l" marL="431801" indent="-215900" lvl="1">
              <a:lnSpc>
                <a:spcPts val="2400"/>
              </a:lnSpc>
              <a:buFont typeface="Arial"/>
              <a:buChar char="•"/>
            </a:pPr>
            <a:r>
              <a:rPr lang="en-US" sz="2000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Pasy bezpieczeństwa na wszystkich fotelach</a:t>
            </a:r>
          </a:p>
          <a:p>
            <a:pPr algn="l" marL="431801" indent="-215900" lvl="1">
              <a:lnSpc>
                <a:spcPts val="2400"/>
              </a:lnSpc>
              <a:buFont typeface="Arial"/>
              <a:buChar char="•"/>
            </a:pPr>
            <a:r>
              <a:rPr lang="en-US" sz="2000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kamera cofania</a:t>
            </a:r>
          </a:p>
          <a:p>
            <a:pPr algn="l" marL="431801" indent="-215900" lvl="1">
              <a:lnSpc>
                <a:spcPts val="2400"/>
              </a:lnSpc>
              <a:buFont typeface="Arial"/>
              <a:buChar char="•"/>
            </a:pPr>
            <a:r>
              <a:rPr lang="en-US" sz="2000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czujka ppoż. w kufrach</a:t>
            </a:r>
          </a:p>
          <a:p>
            <a:pPr algn="l" marL="0" indent="0" lvl="0">
              <a:lnSpc>
                <a:spcPts val="2400"/>
              </a:lnSpc>
              <a:spcBef>
                <a:spcPct val="0"/>
              </a:spcBef>
            </a:pP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DECE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3277286" y="1951173"/>
            <a:ext cx="7437118" cy="2456772"/>
          </a:xfrm>
          <a:custGeom>
            <a:avLst/>
            <a:gdLst/>
            <a:ahLst/>
            <a:cxnLst/>
            <a:rect r="r" b="b" t="t" l="l"/>
            <a:pathLst>
              <a:path h="2456772" w="7437118">
                <a:moveTo>
                  <a:pt x="0" y="0"/>
                </a:moveTo>
                <a:lnTo>
                  <a:pt x="7437118" y="0"/>
                </a:lnTo>
                <a:lnTo>
                  <a:pt x="7437118" y="2456772"/>
                </a:lnTo>
                <a:lnTo>
                  <a:pt x="0" y="245677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8898930" y="373659"/>
            <a:ext cx="3885492" cy="1981303"/>
            <a:chOff x="0" y="0"/>
            <a:chExt cx="5180656" cy="2641737"/>
          </a:xfrm>
        </p:grpSpPr>
        <p:sp>
          <p:nvSpPr>
            <p:cNvPr name="TextBox 4" id="4"/>
            <p:cNvSpPr txBox="true"/>
            <p:nvPr/>
          </p:nvSpPr>
          <p:spPr>
            <a:xfrm rot="0">
              <a:off x="0" y="-9525"/>
              <a:ext cx="5180656" cy="82232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2400"/>
                </a:lnSpc>
              </a:pPr>
              <a:r>
                <a:rPr lang="en-US" sz="2000">
                  <a:solidFill>
                    <a:srgbClr val="000000"/>
                  </a:solidFill>
                  <a:latin typeface="Open Sauce"/>
                  <a:ea typeface="Open Sauce"/>
                  <a:cs typeface="Open Sauce"/>
                  <a:sym typeface="Open Sauce"/>
                </a:rPr>
                <a:t>Europol Połeć spółka jawna</a:t>
              </a:r>
            </a:p>
            <a:p>
              <a:pPr algn="l" marL="0" indent="0" lvl="0">
                <a:lnSpc>
                  <a:spcPts val="2400"/>
                </a:lnSpc>
                <a:spcBef>
                  <a:spcPct val="0"/>
                </a:spcBef>
              </a:pPr>
              <a:r>
                <a:rPr lang="en-US" sz="2000" u="none">
                  <a:solidFill>
                    <a:srgbClr val="000000"/>
                  </a:solidFill>
                  <a:latin typeface="Open Sauce"/>
                  <a:ea typeface="Open Sauce"/>
                  <a:cs typeface="Open Sauce"/>
                  <a:sym typeface="Open Sauce"/>
                </a:rPr>
                <a:t>E-mail: biuro@europol-polec.pl</a:t>
              </a:r>
            </a:p>
          </p:txBody>
        </p:sp>
        <p:sp>
          <p:nvSpPr>
            <p:cNvPr name="TextBox 5" id="5"/>
            <p:cNvSpPr txBox="true"/>
            <p:nvPr/>
          </p:nvSpPr>
          <p:spPr>
            <a:xfrm rot="0">
              <a:off x="0" y="1730465"/>
              <a:ext cx="5180656" cy="41592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2400"/>
                </a:lnSpc>
                <a:spcBef>
                  <a:spcPct val="0"/>
                </a:spcBef>
              </a:pPr>
              <a:r>
                <a:rPr lang="en-US" sz="2000">
                  <a:solidFill>
                    <a:srgbClr val="000000"/>
                  </a:solidFill>
                  <a:latin typeface="Open Sauce"/>
                  <a:ea typeface="Open Sauce"/>
                  <a:cs typeface="Open Sauce"/>
                  <a:sym typeface="Open Sauce"/>
                </a:rPr>
                <a:t>38-300 Sękowa</a:t>
              </a:r>
            </a:p>
          </p:txBody>
        </p:sp>
        <p:sp>
          <p:nvSpPr>
            <p:cNvPr name="TextBox 6" id="6"/>
            <p:cNvSpPr txBox="true"/>
            <p:nvPr/>
          </p:nvSpPr>
          <p:spPr>
            <a:xfrm rot="0">
              <a:off x="0" y="2248037"/>
              <a:ext cx="5180656" cy="39370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2399"/>
                </a:lnSpc>
              </a:pPr>
              <a:r>
                <a:rPr lang="en-US" sz="1999">
                  <a:solidFill>
                    <a:srgbClr val="000000"/>
                  </a:solidFill>
                  <a:latin typeface="Open Sauce"/>
                  <a:ea typeface="Open Sauce"/>
                  <a:cs typeface="Open Sauce"/>
                  <a:sym typeface="Open Sauce"/>
                </a:rPr>
                <a:t>Sękowa 293</a:t>
              </a:r>
            </a:p>
          </p:txBody>
        </p:sp>
        <p:sp>
          <p:nvSpPr>
            <p:cNvPr name="TextBox 7" id="7"/>
            <p:cNvSpPr txBox="true"/>
            <p:nvPr/>
          </p:nvSpPr>
          <p:spPr>
            <a:xfrm rot="0">
              <a:off x="0" y="1108143"/>
              <a:ext cx="5180656" cy="41592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2400"/>
                </a:lnSpc>
                <a:spcBef>
                  <a:spcPct val="0"/>
                </a:spcBef>
              </a:pPr>
              <a:r>
                <a:rPr lang="en-US" sz="2000">
                  <a:solidFill>
                    <a:srgbClr val="000000"/>
                  </a:solidFill>
                  <a:latin typeface="Open Sauce"/>
                  <a:ea typeface="Open Sauce"/>
                  <a:cs typeface="Open Sauce"/>
                  <a:sym typeface="Open Sauce"/>
                </a:rPr>
                <a:t>tel. +48 18 353 7918</a:t>
              </a:r>
            </a:p>
          </p:txBody>
        </p:sp>
      </p:grpSp>
      <p:sp>
        <p:nvSpPr>
          <p:cNvPr name="TextBox 8" id="8"/>
          <p:cNvSpPr txBox="true"/>
          <p:nvPr/>
        </p:nvSpPr>
        <p:spPr>
          <a:xfrm rot="0">
            <a:off x="667915" y="5354955"/>
            <a:ext cx="5218742" cy="12287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400"/>
              </a:lnSpc>
            </a:pPr>
            <a:r>
              <a:rPr lang="en-US" sz="2000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Właściciele:</a:t>
            </a:r>
          </a:p>
          <a:p>
            <a:pPr algn="ctr">
              <a:lnSpc>
                <a:spcPts val="2400"/>
              </a:lnSpc>
            </a:pPr>
            <a:r>
              <a:rPr lang="en-US" sz="2000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Krzysztof Połeć  tel. +48 602 175 539</a:t>
            </a:r>
          </a:p>
          <a:p>
            <a:pPr algn="ctr">
              <a:lnSpc>
                <a:spcPts val="2400"/>
              </a:lnSpc>
            </a:pPr>
            <a:r>
              <a:rPr lang="en-US" sz="2000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Eugeniusz Połeć  tel. +48 602 175 542</a:t>
            </a:r>
          </a:p>
          <a:p>
            <a:pPr algn="ctr">
              <a:lnSpc>
                <a:spcPts val="2400"/>
              </a:lnSpc>
              <a:spcBef>
                <a:spcPct val="0"/>
              </a:spcBef>
            </a:pPr>
            <a:r>
              <a:rPr lang="en-US" sz="2000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Henryk Połeć  tel. +48 602 296 427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DAGh_d-ml68</dc:identifier>
  <dcterms:modified xsi:type="dcterms:W3CDTF">2011-08-01T06:04:30Z</dcterms:modified>
  <cp:revision>1</cp:revision>
  <dc:title>YF80</dc:title>
</cp:coreProperties>
</file>